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37"/>
    <p:restoredTop sz="96327"/>
  </p:normalViewPr>
  <p:slideViewPr>
    <p:cSldViewPr snapToGrid="0" snapToObjects="1">
      <p:cViewPr varScale="1">
        <p:scale>
          <a:sx n="102" d="100"/>
          <a:sy n="102" d="100"/>
        </p:scale>
        <p:origin x="192" y="2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8/23/21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8/23/21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8/23/21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8/23/21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8/23/21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8/23/21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8/23/21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8/23/21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8/23/21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8/23/21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8/23/21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8/23/21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8FD9-87EE-A94F-8A06-5690E2A979F7}"/>
              </a:ext>
            </a:extLst>
          </p:cNvPr>
          <p:cNvSpPr>
            <a:spLocks noGrp="1"/>
          </p:cNvSpPr>
          <p:nvPr>
            <p:ph type="ctrTitle"/>
          </p:nvPr>
        </p:nvSpPr>
        <p:spPr/>
        <p:txBody>
          <a:bodyPr>
            <a:normAutofit fontScale="90000"/>
          </a:bodyPr>
          <a:lstStyle/>
          <a:p>
            <a:r>
              <a:rPr lang="en-JP" dirty="0"/>
              <a:t>Test of Hotelling’s Law at Manhattan</a:t>
            </a:r>
          </a:p>
        </p:txBody>
      </p:sp>
      <p:sp>
        <p:nvSpPr>
          <p:cNvPr id="3" name="Subtitle 2">
            <a:extLst>
              <a:ext uri="{FF2B5EF4-FFF2-40B4-BE49-F238E27FC236}">
                <a16:creationId xmlns:a16="http://schemas.microsoft.com/office/drawing/2014/main" id="{DB1849FD-CC16-BA41-81D4-268ACA33B5ED}"/>
              </a:ext>
            </a:extLst>
          </p:cNvPr>
          <p:cNvSpPr>
            <a:spLocks noGrp="1"/>
          </p:cNvSpPr>
          <p:nvPr>
            <p:ph type="subTitle" idx="1"/>
          </p:nvPr>
        </p:nvSpPr>
        <p:spPr>
          <a:xfrm>
            <a:off x="2772274" y="5117450"/>
            <a:ext cx="5357600" cy="1160213"/>
          </a:xfrm>
        </p:spPr>
        <p:txBody>
          <a:bodyPr/>
          <a:lstStyle/>
          <a:p>
            <a:r>
              <a:rPr lang="en-JP" dirty="0"/>
              <a:t>By Shu Yoko</a:t>
            </a:r>
          </a:p>
        </p:txBody>
      </p:sp>
    </p:spTree>
    <p:extLst>
      <p:ext uri="{BB962C8B-B14F-4D97-AF65-F5344CB8AC3E}">
        <p14:creationId xmlns:p14="http://schemas.microsoft.com/office/powerpoint/2010/main" val="373148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6" name="Rectangle 25">
            <a:extLst>
              <a:ext uri="{FF2B5EF4-FFF2-40B4-BE49-F238E27FC236}">
                <a16:creationId xmlns:a16="http://schemas.microsoft.com/office/drawing/2014/main" id="{662F7B5F-69B9-41D9-BD9A-2A7F1118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484EE50-7D13-4A99-9152-609AE84AC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29">
            <a:extLst>
              <a:ext uri="{FF2B5EF4-FFF2-40B4-BE49-F238E27FC236}">
                <a16:creationId xmlns:a16="http://schemas.microsoft.com/office/drawing/2014/main" id="{8F607DBD-3FFF-424E-80D2-8061AC5FE7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a:extLst>
              <a:ext uri="{FF2B5EF4-FFF2-40B4-BE49-F238E27FC236}">
                <a16:creationId xmlns:a16="http://schemas.microsoft.com/office/drawing/2014/main" id="{0CA1AF17-15FE-4FB8-A4CB-942AC134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901EDCD-40E3-40D5-BCE4-803F7A4D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E840EA-C6A5-48DA-A3B5-BE430C89C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699C4-756A-DF4A-962A-AC84DB2FF4C6}"/>
              </a:ext>
            </a:extLst>
          </p:cNvPr>
          <p:cNvSpPr>
            <a:spLocks noGrp="1"/>
          </p:cNvSpPr>
          <p:nvPr>
            <p:ph type="title"/>
          </p:nvPr>
        </p:nvSpPr>
        <p:spPr>
          <a:xfrm>
            <a:off x="1969804" y="3428998"/>
            <a:ext cx="2819723" cy="2782477"/>
          </a:xfrm>
        </p:spPr>
        <p:txBody>
          <a:bodyPr vert="horz" lIns="91440" tIns="45720" rIns="91440" bIns="45720" rtlCol="0" anchor="t">
            <a:normAutofit/>
          </a:bodyPr>
          <a:lstStyle/>
          <a:p>
            <a:r>
              <a:rPr lang="en-US" sz="3600" dirty="0"/>
              <a:t>Pizza Restaurant in Manhattan</a:t>
            </a:r>
            <a:br>
              <a:rPr lang="en-US" sz="3600" dirty="0"/>
            </a:br>
            <a:r>
              <a:rPr lang="en-US" sz="3600" dirty="0"/>
              <a:t>(n = 265)</a:t>
            </a:r>
          </a:p>
        </p:txBody>
      </p:sp>
      <p:pic>
        <p:nvPicPr>
          <p:cNvPr id="7" name="Content Placeholder 6" descr="Map&#10;&#10;Description automatically generated">
            <a:extLst>
              <a:ext uri="{FF2B5EF4-FFF2-40B4-BE49-F238E27FC236}">
                <a16:creationId xmlns:a16="http://schemas.microsoft.com/office/drawing/2014/main" id="{5CA99018-BC21-CB45-B226-4A46FEE9EF99}"/>
              </a:ext>
            </a:extLst>
          </p:cNvPr>
          <p:cNvPicPr>
            <a:picLocks noGrp="1" noChangeAspect="1"/>
          </p:cNvPicPr>
          <p:nvPr>
            <p:ph idx="1"/>
          </p:nvPr>
        </p:nvPicPr>
        <p:blipFill rotWithShape="1">
          <a:blip r:embed="rId5"/>
          <a:srcRect l="10234" r="16220" b="-2"/>
          <a:stretch/>
        </p:blipFill>
        <p:spPr>
          <a:xfrm>
            <a:off x="5444747" y="647191"/>
            <a:ext cx="5297322" cy="556428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8" name="Rectangle 37">
            <a:extLst>
              <a:ext uri="{FF2B5EF4-FFF2-40B4-BE49-F238E27FC236}">
                <a16:creationId xmlns:a16="http://schemas.microsoft.com/office/drawing/2014/main" id="{84AC7A41-04AF-4CF9-A478-43411F9B5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73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5C5824-2BDA-4A02-BED9-0338C8016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AFDFF8-7773-4351-A8F0-4FEB9CE8F8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C4592FE6-399E-4FA6-9473-D4255C6263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EB9F5F8F-9BE2-44D1-8635-552AE7553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8F896-2D9E-456B-B79E-06687B8C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478E1E-6AA0-46B8-9422-9A978C05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2244D-25E6-DE43-AB4C-0717DD076A94}"/>
              </a:ext>
            </a:extLst>
          </p:cNvPr>
          <p:cNvSpPr>
            <a:spLocks noGrp="1"/>
          </p:cNvSpPr>
          <p:nvPr>
            <p:ph type="title"/>
          </p:nvPr>
        </p:nvSpPr>
        <p:spPr>
          <a:xfrm>
            <a:off x="6289700" y="280337"/>
            <a:ext cx="4168377" cy="1077229"/>
          </a:xfrm>
        </p:spPr>
        <p:txBody>
          <a:bodyPr>
            <a:normAutofit/>
          </a:bodyPr>
          <a:lstStyle/>
          <a:p>
            <a:pPr algn="l"/>
            <a:r>
              <a:rPr lang="en-JP" dirty="0"/>
              <a:t>Sample Stats</a:t>
            </a:r>
          </a:p>
        </p:txBody>
      </p:sp>
      <p:pic>
        <p:nvPicPr>
          <p:cNvPr id="7" name="Picture 6" descr="Chart, histogram&#10;&#10;Description automatically generated">
            <a:extLst>
              <a:ext uri="{FF2B5EF4-FFF2-40B4-BE49-F238E27FC236}">
                <a16:creationId xmlns:a16="http://schemas.microsoft.com/office/drawing/2014/main" id="{066D136A-00E8-0649-811E-606D95E4BAFF}"/>
              </a:ext>
            </a:extLst>
          </p:cNvPr>
          <p:cNvPicPr>
            <a:picLocks noChangeAspect="1"/>
          </p:cNvPicPr>
          <p:nvPr/>
        </p:nvPicPr>
        <p:blipFill>
          <a:blip r:embed="rId5"/>
          <a:stretch>
            <a:fillRect/>
          </a:stretch>
        </p:blipFill>
        <p:spPr>
          <a:xfrm>
            <a:off x="6369061" y="4347186"/>
            <a:ext cx="3781046" cy="234424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Picture 4" descr="Chart, histogram&#10;&#10;Description automatically generated">
            <a:extLst>
              <a:ext uri="{FF2B5EF4-FFF2-40B4-BE49-F238E27FC236}">
                <a16:creationId xmlns:a16="http://schemas.microsoft.com/office/drawing/2014/main" id="{55FCACAA-4C20-304C-9C72-287CCDD2D9E7}"/>
              </a:ext>
            </a:extLst>
          </p:cNvPr>
          <p:cNvPicPr>
            <a:picLocks noChangeAspect="1"/>
          </p:cNvPicPr>
          <p:nvPr/>
        </p:nvPicPr>
        <p:blipFill>
          <a:blip r:embed="rId6"/>
          <a:stretch>
            <a:fillRect/>
          </a:stretch>
        </p:blipFill>
        <p:spPr>
          <a:xfrm>
            <a:off x="6369061" y="1612813"/>
            <a:ext cx="3781046" cy="225917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370877F4-FDE4-7A4B-A39A-51CE389E6B0C}"/>
              </a:ext>
            </a:extLst>
          </p:cNvPr>
          <p:cNvSpPr>
            <a:spLocks noGrp="1"/>
          </p:cNvSpPr>
          <p:nvPr>
            <p:ph idx="1"/>
          </p:nvPr>
        </p:nvSpPr>
        <p:spPr>
          <a:xfrm>
            <a:off x="1418194" y="1283531"/>
            <a:ext cx="9057456" cy="4285501"/>
          </a:xfrm>
        </p:spPr>
        <p:txBody>
          <a:bodyPr>
            <a:normAutofit/>
          </a:bodyPr>
          <a:lstStyle/>
          <a:p>
            <a:r>
              <a:rPr lang="en-JP" dirty="0"/>
              <a:t>M</a:t>
            </a:r>
            <a:r>
              <a:rPr lang="en-US" dirty="0"/>
              <a:t>e</a:t>
            </a:r>
            <a:r>
              <a:rPr lang="en-JP" dirty="0"/>
              <a:t>an Rating: 6.92</a:t>
            </a:r>
          </a:p>
          <a:p>
            <a:r>
              <a:rPr lang="en-JP" dirty="0"/>
              <a:t>Rating Distribution (Out of 10)</a:t>
            </a:r>
          </a:p>
          <a:p>
            <a:pPr marL="0" indent="0">
              <a:buNone/>
            </a:pPr>
            <a:endParaRPr lang="en-JP" dirty="0"/>
          </a:p>
          <a:p>
            <a:pPr marL="0" indent="0">
              <a:buNone/>
            </a:pPr>
            <a:endParaRPr lang="en-JP" dirty="0"/>
          </a:p>
          <a:p>
            <a:r>
              <a:rPr lang="en-JP" dirty="0"/>
              <a:t>Rating Distribution (Range to 6 to 8)</a:t>
            </a:r>
          </a:p>
          <a:p>
            <a:endParaRPr lang="en-JP" dirty="0"/>
          </a:p>
        </p:txBody>
      </p:sp>
      <p:sp>
        <p:nvSpPr>
          <p:cNvPr id="24" name="Rectangle 23">
            <a:extLst>
              <a:ext uri="{FF2B5EF4-FFF2-40B4-BE49-F238E27FC236}">
                <a16:creationId xmlns:a16="http://schemas.microsoft.com/office/drawing/2014/main" id="{F41C1373-9651-4596-9D53-A49C36108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331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244D-25E6-DE43-AB4C-0717DD076A94}"/>
              </a:ext>
            </a:extLst>
          </p:cNvPr>
          <p:cNvSpPr>
            <a:spLocks noGrp="1"/>
          </p:cNvSpPr>
          <p:nvPr>
            <p:ph type="title"/>
          </p:nvPr>
        </p:nvSpPr>
        <p:spPr>
          <a:xfrm>
            <a:off x="6289700" y="280337"/>
            <a:ext cx="4168377" cy="1077229"/>
          </a:xfrm>
        </p:spPr>
        <p:txBody>
          <a:bodyPr>
            <a:normAutofit/>
          </a:bodyPr>
          <a:lstStyle/>
          <a:p>
            <a:pPr algn="l"/>
            <a:r>
              <a:rPr lang="en-JP" dirty="0"/>
              <a:t>Sample Stats -2</a:t>
            </a:r>
          </a:p>
        </p:txBody>
      </p:sp>
      <p:sp>
        <p:nvSpPr>
          <p:cNvPr id="3" name="Content Placeholder 2">
            <a:extLst>
              <a:ext uri="{FF2B5EF4-FFF2-40B4-BE49-F238E27FC236}">
                <a16:creationId xmlns:a16="http://schemas.microsoft.com/office/drawing/2014/main" id="{370877F4-FDE4-7A4B-A39A-51CE389E6B0C}"/>
              </a:ext>
            </a:extLst>
          </p:cNvPr>
          <p:cNvSpPr>
            <a:spLocks noGrp="1"/>
          </p:cNvSpPr>
          <p:nvPr>
            <p:ph idx="1"/>
          </p:nvPr>
        </p:nvSpPr>
        <p:spPr>
          <a:xfrm>
            <a:off x="1418194" y="1283531"/>
            <a:ext cx="7323470" cy="1990021"/>
          </a:xfrm>
        </p:spPr>
        <p:txBody>
          <a:bodyPr>
            <a:normAutofit/>
          </a:bodyPr>
          <a:lstStyle/>
          <a:p>
            <a:r>
              <a:rPr lang="en-JP" dirty="0"/>
              <a:t>M</a:t>
            </a:r>
            <a:r>
              <a:rPr lang="en-US" dirty="0"/>
              <a:t>e</a:t>
            </a:r>
            <a:r>
              <a:rPr lang="en-JP" dirty="0"/>
              <a:t>an Rating: 30.6</a:t>
            </a:r>
          </a:p>
          <a:p>
            <a:r>
              <a:rPr lang="en-JP" dirty="0"/>
              <a:t># of Likes Distribution </a:t>
            </a:r>
          </a:p>
          <a:p>
            <a:endParaRPr lang="en-JP" dirty="0"/>
          </a:p>
        </p:txBody>
      </p:sp>
      <p:pic>
        <p:nvPicPr>
          <p:cNvPr id="6" name="Picture 5" descr="Chart, histogram&#10;&#10;Description automatically generated">
            <a:extLst>
              <a:ext uri="{FF2B5EF4-FFF2-40B4-BE49-F238E27FC236}">
                <a16:creationId xmlns:a16="http://schemas.microsoft.com/office/drawing/2014/main" id="{7B00F293-A571-2641-99BC-F633F416BF20}"/>
              </a:ext>
            </a:extLst>
          </p:cNvPr>
          <p:cNvPicPr>
            <a:picLocks noChangeAspect="1"/>
          </p:cNvPicPr>
          <p:nvPr/>
        </p:nvPicPr>
        <p:blipFill>
          <a:blip r:embed="rId2"/>
          <a:stretch>
            <a:fillRect/>
          </a:stretch>
        </p:blipFill>
        <p:spPr>
          <a:xfrm>
            <a:off x="5208270" y="2938780"/>
            <a:ext cx="5067300" cy="3175000"/>
          </a:xfrm>
          <a:prstGeom prst="rect">
            <a:avLst/>
          </a:prstGeom>
        </p:spPr>
      </p:pic>
    </p:spTree>
    <p:extLst>
      <p:ext uri="{BB962C8B-B14F-4D97-AF65-F5344CB8AC3E}">
        <p14:creationId xmlns:p14="http://schemas.microsoft.com/office/powerpoint/2010/main" val="1855243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662F7B5F-69B9-41D9-BD9A-2A7F1118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484EE50-7D13-4A99-9152-609AE84AC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8F607DBD-3FFF-424E-80D2-8061AC5FE7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0CA1AF17-15FE-4FB8-A4CB-942AC134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901EDCD-40E3-40D5-BCE4-803F7A4D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6E840EA-C6A5-48DA-A3B5-BE430C89C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699C4-756A-DF4A-962A-AC84DB2FF4C6}"/>
              </a:ext>
            </a:extLst>
          </p:cNvPr>
          <p:cNvSpPr>
            <a:spLocks noGrp="1"/>
          </p:cNvSpPr>
          <p:nvPr>
            <p:ph type="title"/>
          </p:nvPr>
        </p:nvSpPr>
        <p:spPr>
          <a:xfrm>
            <a:off x="1969804" y="3428998"/>
            <a:ext cx="3105119" cy="2782477"/>
          </a:xfrm>
        </p:spPr>
        <p:txBody>
          <a:bodyPr vert="horz" lIns="91440" tIns="45720" rIns="91440" bIns="45720" rtlCol="0" anchor="t">
            <a:normAutofit fontScale="90000"/>
          </a:bodyPr>
          <a:lstStyle/>
          <a:p>
            <a:r>
              <a:rPr lang="en-US" sz="3600" dirty="0"/>
              <a:t>Pizza Restaurant in Manhattan</a:t>
            </a:r>
            <a:br>
              <a:rPr lang="en-US" sz="3600" dirty="0"/>
            </a:br>
            <a:r>
              <a:rPr lang="en-US" sz="3600" dirty="0"/>
              <a:t>With Ratings between 6 to 8 </a:t>
            </a:r>
            <a:br>
              <a:rPr lang="en-US" sz="3600" dirty="0"/>
            </a:br>
            <a:r>
              <a:rPr lang="en-US" sz="3600" dirty="0"/>
              <a:t>(n = 52)</a:t>
            </a:r>
          </a:p>
        </p:txBody>
      </p:sp>
      <p:pic>
        <p:nvPicPr>
          <p:cNvPr id="6" name="Content Placeholder 5" descr="Map&#10;&#10;Description automatically generated">
            <a:extLst>
              <a:ext uri="{FF2B5EF4-FFF2-40B4-BE49-F238E27FC236}">
                <a16:creationId xmlns:a16="http://schemas.microsoft.com/office/drawing/2014/main" id="{72436ADD-54C7-774B-A314-D95DF97D8436}"/>
              </a:ext>
            </a:extLst>
          </p:cNvPr>
          <p:cNvPicPr>
            <a:picLocks noGrp="1" noChangeAspect="1"/>
          </p:cNvPicPr>
          <p:nvPr>
            <p:ph idx="1"/>
          </p:nvPr>
        </p:nvPicPr>
        <p:blipFill rotWithShape="1">
          <a:blip r:embed="rId5"/>
          <a:srcRect l="9766" r="22403" b="1"/>
          <a:stretch/>
        </p:blipFill>
        <p:spPr>
          <a:xfrm>
            <a:off x="5444747" y="647191"/>
            <a:ext cx="5297322" cy="556428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84AC7A41-04AF-4CF9-A478-43411F9B5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8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B0DB-2162-B249-8164-A1CFA6E21488}"/>
              </a:ext>
            </a:extLst>
          </p:cNvPr>
          <p:cNvSpPr>
            <a:spLocks noGrp="1"/>
          </p:cNvSpPr>
          <p:nvPr>
            <p:ph type="title"/>
          </p:nvPr>
        </p:nvSpPr>
        <p:spPr/>
        <p:txBody>
          <a:bodyPr/>
          <a:lstStyle/>
          <a:p>
            <a:r>
              <a:rPr lang="en-JP" dirty="0"/>
              <a:t>Calculate </a:t>
            </a:r>
            <a:r>
              <a:rPr lang="en-US" dirty="0"/>
              <a:t>Euclidean Distance</a:t>
            </a:r>
            <a:br>
              <a:rPr lang="en-US" dirty="0"/>
            </a:br>
            <a:r>
              <a:rPr lang="en-US" dirty="0"/>
              <a:t>(a^2 + b^2 = c^2)</a:t>
            </a:r>
            <a:endParaRPr lang="en-JP" dirty="0"/>
          </a:p>
        </p:txBody>
      </p:sp>
      <p:pic>
        <p:nvPicPr>
          <p:cNvPr id="5" name="Content Placeholder 4">
            <a:extLst>
              <a:ext uri="{FF2B5EF4-FFF2-40B4-BE49-F238E27FC236}">
                <a16:creationId xmlns:a16="http://schemas.microsoft.com/office/drawing/2014/main" id="{28D6559D-9D19-0041-B0D8-F1637C236428}"/>
              </a:ext>
            </a:extLst>
          </p:cNvPr>
          <p:cNvPicPr>
            <a:picLocks noGrp="1" noChangeAspect="1"/>
          </p:cNvPicPr>
          <p:nvPr>
            <p:ph idx="1"/>
          </p:nvPr>
        </p:nvPicPr>
        <p:blipFill>
          <a:blip r:embed="rId2"/>
          <a:stretch>
            <a:fillRect/>
          </a:stretch>
        </p:blipFill>
        <p:spPr>
          <a:xfrm>
            <a:off x="1" y="1885286"/>
            <a:ext cx="11338560" cy="606484"/>
          </a:xfrm>
        </p:spPr>
      </p:pic>
      <p:pic>
        <p:nvPicPr>
          <p:cNvPr id="7" name="Picture 6">
            <a:extLst>
              <a:ext uri="{FF2B5EF4-FFF2-40B4-BE49-F238E27FC236}">
                <a16:creationId xmlns:a16="http://schemas.microsoft.com/office/drawing/2014/main" id="{DD70227A-F6CB-4648-8EA7-5C79709931FC}"/>
              </a:ext>
            </a:extLst>
          </p:cNvPr>
          <p:cNvPicPr>
            <a:picLocks noChangeAspect="1"/>
          </p:cNvPicPr>
          <p:nvPr/>
        </p:nvPicPr>
        <p:blipFill>
          <a:blip r:embed="rId3"/>
          <a:stretch>
            <a:fillRect/>
          </a:stretch>
        </p:blipFill>
        <p:spPr>
          <a:xfrm>
            <a:off x="334397" y="2674702"/>
            <a:ext cx="5016500" cy="3162300"/>
          </a:xfrm>
          <a:prstGeom prst="rect">
            <a:avLst/>
          </a:prstGeom>
        </p:spPr>
      </p:pic>
      <p:sp>
        <p:nvSpPr>
          <p:cNvPr id="8" name="TextBox 7">
            <a:extLst>
              <a:ext uri="{FF2B5EF4-FFF2-40B4-BE49-F238E27FC236}">
                <a16:creationId xmlns:a16="http://schemas.microsoft.com/office/drawing/2014/main" id="{D4427BE0-F5BD-7C41-B8D7-611F8D98506C}"/>
              </a:ext>
            </a:extLst>
          </p:cNvPr>
          <p:cNvSpPr txBox="1"/>
          <p:nvPr/>
        </p:nvSpPr>
        <p:spPr>
          <a:xfrm>
            <a:off x="5855970" y="4255852"/>
            <a:ext cx="5482591" cy="523220"/>
          </a:xfrm>
          <a:prstGeom prst="rect">
            <a:avLst/>
          </a:prstGeom>
          <a:noFill/>
        </p:spPr>
        <p:txBody>
          <a:bodyPr wrap="none" rtlCol="0">
            <a:spAutoFit/>
          </a:bodyPr>
          <a:lstStyle/>
          <a:p>
            <a:r>
              <a:rPr lang="en-JP" sz="2800" dirty="0"/>
              <a:t>Distribution of Euclidean Distane </a:t>
            </a:r>
          </a:p>
        </p:txBody>
      </p:sp>
    </p:spTree>
    <p:extLst>
      <p:ext uri="{BB962C8B-B14F-4D97-AF65-F5344CB8AC3E}">
        <p14:creationId xmlns:p14="http://schemas.microsoft.com/office/powerpoint/2010/main" val="79440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62BF0A0-B64C-4A93-8918-F11412783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9CD5395-7CFC-4A48-AC00-A04326CA38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5ACF2868-CAF0-49A7-8E77-2F6E733CBC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BF5D4D4B-3D5D-49AC-973B-2EF962D9D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50B604-8141-4B3D-804A-DF7C594B8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4D52DE-B748-4EA3-8D45-D2851D7D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F7528-0970-4C4E-9AE9-329C1FC48076}"/>
              </a:ext>
            </a:extLst>
          </p:cNvPr>
          <p:cNvSpPr>
            <a:spLocks noGrp="1"/>
          </p:cNvSpPr>
          <p:nvPr>
            <p:ph type="title"/>
          </p:nvPr>
        </p:nvSpPr>
        <p:spPr>
          <a:xfrm>
            <a:off x="1969803" y="808056"/>
            <a:ext cx="8608037" cy="1077229"/>
          </a:xfrm>
        </p:spPr>
        <p:txBody>
          <a:bodyPr>
            <a:normAutofit/>
          </a:bodyPr>
          <a:lstStyle/>
          <a:p>
            <a:pPr algn="l"/>
            <a:r>
              <a:rPr lang="en-JP"/>
              <a:t>Test of ANOVA</a:t>
            </a:r>
            <a:br>
              <a:rPr lang="en-JP"/>
            </a:br>
            <a:r>
              <a:rPr lang="en-JP"/>
              <a:t>(Omit Expration sinece its out of </a:t>
            </a:r>
            <a:r>
              <a:rPr lang="en-US"/>
              <a:t>scope</a:t>
            </a:r>
            <a:r>
              <a:rPr lang="en-JP"/>
              <a:t>) </a:t>
            </a:r>
          </a:p>
        </p:txBody>
      </p:sp>
      <p:sp>
        <p:nvSpPr>
          <p:cNvPr id="3" name="Content Placeholder 2">
            <a:extLst>
              <a:ext uri="{FF2B5EF4-FFF2-40B4-BE49-F238E27FC236}">
                <a16:creationId xmlns:a16="http://schemas.microsoft.com/office/drawing/2014/main" id="{F78DE78B-421B-704C-A0DE-9EA4A8CE0493}"/>
              </a:ext>
            </a:extLst>
          </p:cNvPr>
          <p:cNvSpPr>
            <a:spLocks noGrp="1"/>
          </p:cNvSpPr>
          <p:nvPr>
            <p:ph idx="1"/>
          </p:nvPr>
        </p:nvSpPr>
        <p:spPr>
          <a:xfrm>
            <a:off x="2136672" y="2052116"/>
            <a:ext cx="3633654" cy="3997828"/>
          </a:xfrm>
        </p:spPr>
        <p:txBody>
          <a:bodyPr>
            <a:normAutofit/>
          </a:bodyPr>
          <a:lstStyle/>
          <a:p>
            <a:r>
              <a:rPr lang="en-US" sz="1800"/>
              <a:t>P</a:t>
            </a:r>
            <a:r>
              <a:rPr lang="en-JP" sz="1800"/>
              <a:t>-value: </a:t>
            </a:r>
          </a:p>
          <a:p>
            <a:pPr lvl="1"/>
            <a:r>
              <a:rPr lang="en-JP" dirty="0"/>
              <a:t>7.552544e-15</a:t>
            </a:r>
          </a:p>
        </p:txBody>
      </p:sp>
      <p:pic>
        <p:nvPicPr>
          <p:cNvPr id="7" name="Picture 6" descr="Table&#10;&#10;Description automatically generated">
            <a:extLst>
              <a:ext uri="{FF2B5EF4-FFF2-40B4-BE49-F238E27FC236}">
                <a16:creationId xmlns:a16="http://schemas.microsoft.com/office/drawing/2014/main" id="{A96A239C-FC86-5A43-9148-F410C3CCDF43}"/>
              </a:ext>
            </a:extLst>
          </p:cNvPr>
          <p:cNvPicPr>
            <a:picLocks noChangeAspect="1"/>
          </p:cNvPicPr>
          <p:nvPr/>
        </p:nvPicPr>
        <p:blipFill>
          <a:blip r:embed="rId5"/>
          <a:stretch>
            <a:fillRect/>
          </a:stretch>
        </p:blipFill>
        <p:spPr>
          <a:xfrm>
            <a:off x="6577568" y="3668073"/>
            <a:ext cx="3674398" cy="73487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4" name="Rectangle 23">
            <a:extLst>
              <a:ext uri="{FF2B5EF4-FFF2-40B4-BE49-F238E27FC236}">
                <a16:creationId xmlns:a16="http://schemas.microsoft.com/office/drawing/2014/main" id="{FB10DB22-FA48-4A87-9373-894F800CF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73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66D8-D90E-BC4C-9DE7-CFEC5EEAA825}"/>
              </a:ext>
            </a:extLst>
          </p:cNvPr>
          <p:cNvSpPr>
            <a:spLocks noGrp="1"/>
          </p:cNvSpPr>
          <p:nvPr>
            <p:ph type="title"/>
          </p:nvPr>
        </p:nvSpPr>
        <p:spPr/>
        <p:txBody>
          <a:bodyPr/>
          <a:lstStyle/>
          <a:p>
            <a:r>
              <a:rPr lang="en-JP" dirty="0"/>
              <a:t>Conclution</a:t>
            </a:r>
          </a:p>
        </p:txBody>
      </p:sp>
      <p:sp>
        <p:nvSpPr>
          <p:cNvPr id="3" name="Content Placeholder 2">
            <a:extLst>
              <a:ext uri="{FF2B5EF4-FFF2-40B4-BE49-F238E27FC236}">
                <a16:creationId xmlns:a16="http://schemas.microsoft.com/office/drawing/2014/main" id="{1A7E7F34-081E-4748-ABE4-A5EDA0C1837A}"/>
              </a:ext>
            </a:extLst>
          </p:cNvPr>
          <p:cNvSpPr>
            <a:spLocks noGrp="1"/>
          </p:cNvSpPr>
          <p:nvPr>
            <p:ph idx="1"/>
          </p:nvPr>
        </p:nvSpPr>
        <p:spPr/>
        <p:txBody>
          <a:bodyPr/>
          <a:lstStyle/>
          <a:p>
            <a:r>
              <a:rPr lang="en-JP" dirty="0"/>
              <a:t>Conclusion: </a:t>
            </a:r>
          </a:p>
          <a:p>
            <a:pPr lvl="1"/>
            <a:r>
              <a:rPr lang="en-JP" b="1" i="1" dirty="0"/>
              <a:t>The Euclidean Distane is significant pridictor of the # of likes on the Fouresuqare web. (Significant level 0.95)</a:t>
            </a:r>
          </a:p>
          <a:p>
            <a:r>
              <a:rPr lang="en-JP" dirty="0"/>
              <a:t>The hotelling’s Law is true on the real world expecially in the city of Manhattan</a:t>
            </a:r>
          </a:p>
          <a:p>
            <a:pPr marL="0" indent="0">
              <a:buNone/>
            </a:pPr>
            <a:endParaRPr lang="en-JP" dirty="0"/>
          </a:p>
        </p:txBody>
      </p:sp>
    </p:spTree>
    <p:extLst>
      <p:ext uri="{BB962C8B-B14F-4D97-AF65-F5344CB8AC3E}">
        <p14:creationId xmlns:p14="http://schemas.microsoft.com/office/powerpoint/2010/main" val="199561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DE15-5019-7141-9055-495EF23C3102}"/>
              </a:ext>
            </a:extLst>
          </p:cNvPr>
          <p:cNvSpPr>
            <a:spLocks noGrp="1"/>
          </p:cNvSpPr>
          <p:nvPr>
            <p:ph type="title"/>
          </p:nvPr>
        </p:nvSpPr>
        <p:spPr>
          <a:xfrm>
            <a:off x="1672356" y="707848"/>
            <a:ext cx="9125080" cy="1077229"/>
          </a:xfrm>
        </p:spPr>
        <p:txBody>
          <a:bodyPr>
            <a:normAutofit fontScale="90000"/>
          </a:bodyPr>
          <a:lstStyle/>
          <a:p>
            <a:r>
              <a:rPr lang="en-US" dirty="0"/>
              <a:t>Test about the </a:t>
            </a:r>
            <a:r>
              <a:rPr lang="en-US" b="1" dirty="0" err="1"/>
              <a:t>Hotelling’s</a:t>
            </a:r>
            <a:r>
              <a:rPr lang="en-US" b="1" dirty="0"/>
              <a:t> Law</a:t>
            </a:r>
            <a:br>
              <a:rPr lang="en-US" b="1" dirty="0"/>
            </a:br>
            <a:r>
              <a:rPr lang="en-US" dirty="0"/>
              <a:t> If it actually works in real business environment</a:t>
            </a:r>
            <a:endParaRPr lang="en-JP" dirty="0"/>
          </a:p>
        </p:txBody>
      </p:sp>
      <p:sp>
        <p:nvSpPr>
          <p:cNvPr id="3" name="Content Placeholder 2">
            <a:extLst>
              <a:ext uri="{FF2B5EF4-FFF2-40B4-BE49-F238E27FC236}">
                <a16:creationId xmlns:a16="http://schemas.microsoft.com/office/drawing/2014/main" id="{F337B986-452F-6E43-A197-CBF19109B3AF}"/>
              </a:ext>
            </a:extLst>
          </p:cNvPr>
          <p:cNvSpPr>
            <a:spLocks noGrp="1"/>
          </p:cNvSpPr>
          <p:nvPr>
            <p:ph idx="1"/>
          </p:nvPr>
        </p:nvSpPr>
        <p:spPr>
          <a:xfrm>
            <a:off x="1290181" y="2052116"/>
            <a:ext cx="9279958" cy="3997828"/>
          </a:xfrm>
        </p:spPr>
        <p:txBody>
          <a:bodyPr/>
          <a:lstStyle/>
          <a:p>
            <a:r>
              <a:rPr lang="en-US" dirty="0" err="1"/>
              <a:t>Hotelling</a:t>
            </a:r>
            <a:r>
              <a:rPr lang="en-US" dirty="0"/>
              <a:t> Law is that: ”</a:t>
            </a:r>
            <a:r>
              <a:rPr lang="en-US" i="1" dirty="0"/>
              <a:t>Suppose there are two competing shops located along the length of a street running north and south, with customers spread equally along the street. Both shop owners want their shops to be where they will get most market share of customers. If both shops sell the same range of goods at the same prices then the locations of the shops are themselves the 'products'. Each customer will always choose the nearer shop as it is disadvantageous to travel to the farther.” - Wikipedia</a:t>
            </a:r>
            <a:endParaRPr lang="en-JP" dirty="0"/>
          </a:p>
        </p:txBody>
      </p:sp>
    </p:spTree>
    <p:extLst>
      <p:ext uri="{BB962C8B-B14F-4D97-AF65-F5344CB8AC3E}">
        <p14:creationId xmlns:p14="http://schemas.microsoft.com/office/powerpoint/2010/main" val="31990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2773599" y="1675357"/>
            <a:ext cx="7796540" cy="2620944"/>
          </a:xfrm>
        </p:spPr>
        <p:txBody>
          <a:bodyPr/>
          <a:lstStyle/>
          <a:p>
            <a:r>
              <a:rPr lang="en-US" dirty="0"/>
              <a:t>Basically, this theory argues that if the shops offer the similar products, the shop with most dominant area will win. Here is some figure that explain. Let's say there are two stores A and B. If they decided to open their shop in a linear city that has 12 dashes of land.</a:t>
            </a:r>
            <a:endParaRPr lang="en-JP" dirty="0"/>
          </a:p>
        </p:txBody>
      </p:sp>
      <p:sp>
        <p:nvSpPr>
          <p:cNvPr id="4" name="TextBox 3">
            <a:extLst>
              <a:ext uri="{FF2B5EF4-FFF2-40B4-BE49-F238E27FC236}">
                <a16:creationId xmlns:a16="http://schemas.microsoft.com/office/drawing/2014/main" id="{2FD5A8B4-ACCF-ED41-A3F2-02B481A97DAC}"/>
              </a:ext>
            </a:extLst>
          </p:cNvPr>
          <p:cNvSpPr txBox="1"/>
          <p:nvPr/>
        </p:nvSpPr>
        <p:spPr>
          <a:xfrm>
            <a:off x="3796332" y="4849615"/>
            <a:ext cx="4599336" cy="1200329"/>
          </a:xfrm>
          <a:prstGeom prst="rect">
            <a:avLst/>
          </a:prstGeom>
          <a:noFill/>
        </p:spPr>
        <p:txBody>
          <a:bodyPr wrap="none" rtlCol="0">
            <a:spAutoFit/>
          </a:bodyPr>
          <a:lstStyle/>
          <a:p>
            <a:r>
              <a:rPr lang="en-JP" sz="7200" dirty="0"/>
              <a:t>|------|------|</a:t>
            </a:r>
          </a:p>
        </p:txBody>
      </p:sp>
    </p:spTree>
    <p:extLst>
      <p:ext uri="{BB962C8B-B14F-4D97-AF65-F5344CB8AC3E}">
        <p14:creationId xmlns:p14="http://schemas.microsoft.com/office/powerpoint/2010/main" val="200903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2773599" y="1675357"/>
            <a:ext cx="7796540" cy="1753643"/>
          </a:xfrm>
        </p:spPr>
        <p:txBody>
          <a:bodyPr/>
          <a:lstStyle/>
          <a:p>
            <a:endParaRPr lang="en-US" dirty="0"/>
          </a:p>
          <a:p>
            <a:r>
              <a:rPr lang="en-US" dirty="0"/>
              <a:t>First, they build the shop as they can share same amount of customer. They both win ------ (6 dashes) of the area/customers that are coming from.</a:t>
            </a:r>
            <a:endParaRPr lang="en-JP" dirty="0"/>
          </a:p>
        </p:txBody>
      </p:sp>
      <p:sp>
        <p:nvSpPr>
          <p:cNvPr id="4" name="TextBox 3">
            <a:extLst>
              <a:ext uri="{FF2B5EF4-FFF2-40B4-BE49-F238E27FC236}">
                <a16:creationId xmlns:a16="http://schemas.microsoft.com/office/drawing/2014/main" id="{2FD5A8B4-ACCF-ED41-A3F2-02B481A97DAC}"/>
              </a:ext>
            </a:extLst>
          </p:cNvPr>
          <p:cNvSpPr txBox="1"/>
          <p:nvPr/>
        </p:nvSpPr>
        <p:spPr>
          <a:xfrm>
            <a:off x="3796332" y="4849615"/>
            <a:ext cx="5830442" cy="1200329"/>
          </a:xfrm>
          <a:prstGeom prst="rect">
            <a:avLst/>
          </a:prstGeom>
          <a:noFill/>
        </p:spPr>
        <p:txBody>
          <a:bodyPr wrap="none" rtlCol="0">
            <a:spAutoFit/>
          </a:bodyPr>
          <a:lstStyle/>
          <a:p>
            <a:r>
              <a:rPr lang="en-JP" sz="7200" dirty="0"/>
              <a:t>|</a:t>
            </a:r>
            <a:r>
              <a:rPr lang="en-JP" sz="7200" dirty="0">
                <a:solidFill>
                  <a:schemeClr val="accent5">
                    <a:lumMod val="60000"/>
                    <a:lumOff val="40000"/>
                  </a:schemeClr>
                </a:solidFill>
              </a:rPr>
              <a:t>---A---</a:t>
            </a:r>
            <a:r>
              <a:rPr lang="en-JP" sz="7200" dirty="0"/>
              <a:t>|</a:t>
            </a:r>
            <a:r>
              <a:rPr lang="en-JP" sz="7200" dirty="0">
                <a:solidFill>
                  <a:schemeClr val="accent6">
                    <a:lumMod val="60000"/>
                    <a:lumOff val="40000"/>
                  </a:schemeClr>
                </a:solidFill>
              </a:rPr>
              <a:t>---B---</a:t>
            </a:r>
            <a:r>
              <a:rPr lang="en-JP" sz="7200" dirty="0"/>
              <a:t>|</a:t>
            </a:r>
          </a:p>
        </p:txBody>
      </p:sp>
    </p:spTree>
    <p:extLst>
      <p:ext uri="{BB962C8B-B14F-4D97-AF65-F5344CB8AC3E}">
        <p14:creationId xmlns:p14="http://schemas.microsoft.com/office/powerpoint/2010/main" val="202751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2773599" y="1885285"/>
            <a:ext cx="7796540" cy="1753643"/>
          </a:xfrm>
        </p:spPr>
        <p:txBody>
          <a:bodyPr>
            <a:normAutofit fontScale="85000" lnSpcReduction="10000"/>
          </a:bodyPr>
          <a:lstStyle/>
          <a:p>
            <a:endParaRPr lang="en-US" dirty="0"/>
          </a:p>
          <a:p>
            <a:r>
              <a:rPr lang="en-US" dirty="0"/>
              <a:t>But if B moves 2 dashes closer to shop A. </a:t>
            </a:r>
          </a:p>
          <a:p>
            <a:r>
              <a:rPr lang="en-US" dirty="0"/>
              <a:t>Shop B wins some of A's customers since they sell similar products and customer choose to go to the closer shop. A loses some of its customers.</a:t>
            </a:r>
          </a:p>
          <a:p>
            <a:endParaRPr lang="en-JP" dirty="0"/>
          </a:p>
        </p:txBody>
      </p:sp>
      <p:sp>
        <p:nvSpPr>
          <p:cNvPr id="4" name="TextBox 3">
            <a:extLst>
              <a:ext uri="{FF2B5EF4-FFF2-40B4-BE49-F238E27FC236}">
                <a16:creationId xmlns:a16="http://schemas.microsoft.com/office/drawing/2014/main" id="{2FD5A8B4-ACCF-ED41-A3F2-02B481A97DAC}"/>
              </a:ext>
            </a:extLst>
          </p:cNvPr>
          <p:cNvSpPr txBox="1"/>
          <p:nvPr/>
        </p:nvSpPr>
        <p:spPr>
          <a:xfrm>
            <a:off x="3806752" y="4582478"/>
            <a:ext cx="5917004" cy="1200329"/>
          </a:xfrm>
          <a:prstGeom prst="rect">
            <a:avLst/>
          </a:prstGeom>
          <a:noFill/>
        </p:spPr>
        <p:txBody>
          <a:bodyPr wrap="none" rtlCol="0">
            <a:spAutoFit/>
          </a:bodyPr>
          <a:lstStyle/>
          <a:p>
            <a:r>
              <a:rPr lang="en-JP" sz="7200" dirty="0"/>
              <a:t>|</a:t>
            </a:r>
            <a:r>
              <a:rPr lang="en-JP" sz="7200" dirty="0">
                <a:solidFill>
                  <a:schemeClr val="accent5">
                    <a:lumMod val="40000"/>
                    <a:lumOff val="60000"/>
                  </a:schemeClr>
                </a:solidFill>
              </a:rPr>
              <a:t>---A--</a:t>
            </a:r>
            <a:r>
              <a:rPr lang="en-JP" sz="7200" b="1" dirty="0">
                <a:solidFill>
                  <a:schemeClr val="accent6">
                    <a:lumMod val="60000"/>
                    <a:lumOff val="40000"/>
                  </a:schemeClr>
                </a:solidFill>
              </a:rPr>
              <a:t>-</a:t>
            </a:r>
            <a:r>
              <a:rPr lang="en-JP" sz="7200" b="1" dirty="0"/>
              <a:t>|</a:t>
            </a:r>
            <a:r>
              <a:rPr lang="en-JP" sz="7200" b="1" dirty="0">
                <a:solidFill>
                  <a:schemeClr val="accent6">
                    <a:lumMod val="60000"/>
                    <a:lumOff val="40000"/>
                  </a:schemeClr>
                </a:solidFill>
              </a:rPr>
              <a:t>-B-----</a:t>
            </a:r>
            <a:r>
              <a:rPr lang="en-JP" sz="7200" b="1" dirty="0"/>
              <a:t>|</a:t>
            </a:r>
          </a:p>
        </p:txBody>
      </p:sp>
    </p:spTree>
    <p:extLst>
      <p:ext uri="{BB962C8B-B14F-4D97-AF65-F5344CB8AC3E}">
        <p14:creationId xmlns:p14="http://schemas.microsoft.com/office/powerpoint/2010/main" val="15205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2773599" y="1885285"/>
            <a:ext cx="7796540" cy="1753643"/>
          </a:xfrm>
        </p:spPr>
        <p:txBody>
          <a:bodyPr>
            <a:normAutofit/>
          </a:bodyPr>
          <a:lstStyle/>
          <a:p>
            <a:r>
              <a:rPr lang="en-US" dirty="0"/>
              <a:t>So A decided to move towards shop B, so A can win some customers too.</a:t>
            </a:r>
          </a:p>
          <a:p>
            <a:r>
              <a:rPr lang="en-US" dirty="0"/>
              <a:t>Here, both shops end up with locating at the center.</a:t>
            </a:r>
          </a:p>
        </p:txBody>
      </p:sp>
      <p:sp>
        <p:nvSpPr>
          <p:cNvPr id="4" name="TextBox 3">
            <a:extLst>
              <a:ext uri="{FF2B5EF4-FFF2-40B4-BE49-F238E27FC236}">
                <a16:creationId xmlns:a16="http://schemas.microsoft.com/office/drawing/2014/main" id="{2FD5A8B4-ACCF-ED41-A3F2-02B481A97DAC}"/>
              </a:ext>
            </a:extLst>
          </p:cNvPr>
          <p:cNvSpPr txBox="1"/>
          <p:nvPr/>
        </p:nvSpPr>
        <p:spPr>
          <a:xfrm>
            <a:off x="3806752" y="4582478"/>
            <a:ext cx="5917004" cy="1200329"/>
          </a:xfrm>
          <a:prstGeom prst="rect">
            <a:avLst/>
          </a:prstGeom>
          <a:noFill/>
        </p:spPr>
        <p:txBody>
          <a:bodyPr wrap="none" rtlCol="0">
            <a:spAutoFit/>
          </a:bodyPr>
          <a:lstStyle/>
          <a:p>
            <a:r>
              <a:rPr lang="en-JP" sz="7200" dirty="0"/>
              <a:t>|</a:t>
            </a:r>
            <a:r>
              <a:rPr lang="en-JP" sz="7200" b="1" dirty="0">
                <a:solidFill>
                  <a:schemeClr val="accent5">
                    <a:lumMod val="40000"/>
                    <a:lumOff val="60000"/>
                  </a:schemeClr>
                </a:solidFill>
              </a:rPr>
              <a:t>------</a:t>
            </a:r>
            <a:r>
              <a:rPr lang="en-JP" sz="7200" dirty="0">
                <a:solidFill>
                  <a:schemeClr val="accent5">
                    <a:lumMod val="40000"/>
                    <a:lumOff val="60000"/>
                  </a:schemeClr>
                </a:solidFill>
              </a:rPr>
              <a:t>A</a:t>
            </a:r>
            <a:r>
              <a:rPr lang="en-JP" sz="7200" b="1" dirty="0"/>
              <a:t>|</a:t>
            </a:r>
            <a:r>
              <a:rPr lang="en-JP" sz="7200" b="1" dirty="0">
                <a:solidFill>
                  <a:schemeClr val="accent6">
                    <a:lumMod val="60000"/>
                    <a:lumOff val="40000"/>
                  </a:schemeClr>
                </a:solidFill>
              </a:rPr>
              <a:t>B------</a:t>
            </a:r>
            <a:r>
              <a:rPr lang="en-JP" sz="7200" b="1" dirty="0"/>
              <a:t>|</a:t>
            </a:r>
          </a:p>
        </p:txBody>
      </p:sp>
    </p:spTree>
    <p:extLst>
      <p:ext uri="{BB962C8B-B14F-4D97-AF65-F5344CB8AC3E}">
        <p14:creationId xmlns:p14="http://schemas.microsoft.com/office/powerpoint/2010/main" val="273830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2773599" y="1885285"/>
            <a:ext cx="7796540" cy="1753643"/>
          </a:xfrm>
        </p:spPr>
        <p:txBody>
          <a:bodyPr>
            <a:normAutofit/>
          </a:bodyPr>
          <a:lstStyle/>
          <a:p>
            <a:r>
              <a:rPr lang="en-US" dirty="0"/>
              <a:t>Likewise, this theory argues that if the shop was located away from the center, they will loose the competition.</a:t>
            </a:r>
          </a:p>
        </p:txBody>
      </p:sp>
      <p:sp>
        <p:nvSpPr>
          <p:cNvPr id="4" name="TextBox 3">
            <a:extLst>
              <a:ext uri="{FF2B5EF4-FFF2-40B4-BE49-F238E27FC236}">
                <a16:creationId xmlns:a16="http://schemas.microsoft.com/office/drawing/2014/main" id="{2FD5A8B4-ACCF-ED41-A3F2-02B481A97DAC}"/>
              </a:ext>
            </a:extLst>
          </p:cNvPr>
          <p:cNvSpPr txBox="1"/>
          <p:nvPr/>
        </p:nvSpPr>
        <p:spPr>
          <a:xfrm>
            <a:off x="3806752" y="4582478"/>
            <a:ext cx="5917004" cy="1200329"/>
          </a:xfrm>
          <a:prstGeom prst="rect">
            <a:avLst/>
          </a:prstGeom>
          <a:noFill/>
        </p:spPr>
        <p:txBody>
          <a:bodyPr wrap="none" rtlCol="0">
            <a:spAutoFit/>
          </a:bodyPr>
          <a:lstStyle/>
          <a:p>
            <a:r>
              <a:rPr lang="en-JP" sz="7200" dirty="0"/>
              <a:t>|</a:t>
            </a:r>
            <a:r>
              <a:rPr lang="en-JP" sz="7200" b="1" dirty="0">
                <a:solidFill>
                  <a:schemeClr val="accent5">
                    <a:lumMod val="40000"/>
                    <a:lumOff val="60000"/>
                  </a:schemeClr>
                </a:solidFill>
              </a:rPr>
              <a:t>------</a:t>
            </a:r>
            <a:r>
              <a:rPr lang="en-JP" sz="7200" dirty="0">
                <a:solidFill>
                  <a:schemeClr val="accent5">
                    <a:lumMod val="40000"/>
                    <a:lumOff val="60000"/>
                  </a:schemeClr>
                </a:solidFill>
              </a:rPr>
              <a:t>A</a:t>
            </a:r>
            <a:r>
              <a:rPr lang="en-JP" sz="7200" b="1" dirty="0"/>
              <a:t>|</a:t>
            </a:r>
            <a:r>
              <a:rPr lang="en-JP" sz="7200" b="1" dirty="0">
                <a:solidFill>
                  <a:schemeClr val="accent5">
                    <a:lumMod val="40000"/>
                    <a:lumOff val="60000"/>
                  </a:schemeClr>
                </a:solidFill>
              </a:rPr>
              <a:t>--</a:t>
            </a:r>
            <a:r>
              <a:rPr lang="en-JP" sz="7200" b="1" dirty="0">
                <a:solidFill>
                  <a:schemeClr val="accent6">
                    <a:lumMod val="60000"/>
                    <a:lumOff val="40000"/>
                  </a:schemeClr>
                </a:solidFill>
              </a:rPr>
              <a:t>--B--</a:t>
            </a:r>
            <a:r>
              <a:rPr lang="en-JP" sz="7200" b="1" dirty="0"/>
              <a:t>|</a:t>
            </a:r>
          </a:p>
        </p:txBody>
      </p:sp>
    </p:spTree>
    <p:extLst>
      <p:ext uri="{BB962C8B-B14F-4D97-AF65-F5344CB8AC3E}">
        <p14:creationId xmlns:p14="http://schemas.microsoft.com/office/powerpoint/2010/main" val="1667720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A2C4-BB10-C14D-B9F9-32A8C683AB9D}"/>
              </a:ext>
            </a:extLst>
          </p:cNvPr>
          <p:cNvSpPr>
            <a:spLocks noGrp="1"/>
          </p:cNvSpPr>
          <p:nvPr>
            <p:ph type="title"/>
          </p:nvPr>
        </p:nvSpPr>
        <p:spPr/>
        <p:txBody>
          <a:bodyPr/>
          <a:lstStyle/>
          <a:p>
            <a:r>
              <a:rPr lang="en-JP" dirty="0"/>
              <a:t>Hotteling’s Law</a:t>
            </a:r>
          </a:p>
        </p:txBody>
      </p:sp>
      <p:sp>
        <p:nvSpPr>
          <p:cNvPr id="3" name="Content Placeholder 2">
            <a:extLst>
              <a:ext uri="{FF2B5EF4-FFF2-40B4-BE49-F238E27FC236}">
                <a16:creationId xmlns:a16="http://schemas.microsoft.com/office/drawing/2014/main" id="{1FE211A4-E724-FB46-8EFD-A9D126B39FAD}"/>
              </a:ext>
            </a:extLst>
          </p:cNvPr>
          <p:cNvSpPr>
            <a:spLocks noGrp="1"/>
          </p:cNvSpPr>
          <p:nvPr>
            <p:ph idx="1"/>
          </p:nvPr>
        </p:nvSpPr>
        <p:spPr>
          <a:xfrm>
            <a:off x="1816274" y="1131563"/>
            <a:ext cx="8753865" cy="1753643"/>
          </a:xfrm>
        </p:spPr>
        <p:txBody>
          <a:bodyPr>
            <a:normAutofit/>
          </a:bodyPr>
          <a:lstStyle/>
          <a:p>
            <a:r>
              <a:rPr lang="en-US" dirty="0"/>
              <a:t>In this project, I will test if this theory works at the city in Manhattan</a:t>
            </a:r>
          </a:p>
        </p:txBody>
      </p:sp>
      <p:sp>
        <p:nvSpPr>
          <p:cNvPr id="4" name="TextBox 3">
            <a:extLst>
              <a:ext uri="{FF2B5EF4-FFF2-40B4-BE49-F238E27FC236}">
                <a16:creationId xmlns:a16="http://schemas.microsoft.com/office/drawing/2014/main" id="{2FD5A8B4-ACCF-ED41-A3F2-02B481A97DAC}"/>
              </a:ext>
            </a:extLst>
          </p:cNvPr>
          <p:cNvSpPr txBox="1"/>
          <p:nvPr/>
        </p:nvSpPr>
        <p:spPr>
          <a:xfrm>
            <a:off x="962068" y="2772466"/>
            <a:ext cx="5917004" cy="1200329"/>
          </a:xfrm>
          <a:prstGeom prst="rect">
            <a:avLst/>
          </a:prstGeom>
          <a:noFill/>
        </p:spPr>
        <p:txBody>
          <a:bodyPr wrap="none" rtlCol="0">
            <a:spAutoFit/>
          </a:bodyPr>
          <a:lstStyle/>
          <a:p>
            <a:r>
              <a:rPr lang="en-JP" sz="7200" dirty="0"/>
              <a:t>|</a:t>
            </a:r>
            <a:r>
              <a:rPr lang="en-JP" sz="7200" b="1" dirty="0">
                <a:solidFill>
                  <a:schemeClr val="accent5">
                    <a:lumMod val="40000"/>
                    <a:lumOff val="60000"/>
                  </a:schemeClr>
                </a:solidFill>
              </a:rPr>
              <a:t>------</a:t>
            </a:r>
            <a:r>
              <a:rPr lang="en-JP" sz="7200" dirty="0">
                <a:solidFill>
                  <a:schemeClr val="accent5">
                    <a:lumMod val="40000"/>
                    <a:lumOff val="60000"/>
                  </a:schemeClr>
                </a:solidFill>
              </a:rPr>
              <a:t>A</a:t>
            </a:r>
            <a:r>
              <a:rPr lang="en-JP" sz="7200" b="1" dirty="0"/>
              <a:t>|</a:t>
            </a:r>
            <a:r>
              <a:rPr lang="en-JP" sz="7200" b="1" dirty="0">
                <a:solidFill>
                  <a:schemeClr val="accent5">
                    <a:lumMod val="40000"/>
                    <a:lumOff val="60000"/>
                  </a:schemeClr>
                </a:solidFill>
              </a:rPr>
              <a:t>--</a:t>
            </a:r>
            <a:r>
              <a:rPr lang="en-JP" sz="7200" b="1" dirty="0">
                <a:solidFill>
                  <a:schemeClr val="accent6">
                    <a:lumMod val="60000"/>
                    <a:lumOff val="40000"/>
                  </a:schemeClr>
                </a:solidFill>
              </a:rPr>
              <a:t>--B--</a:t>
            </a:r>
            <a:r>
              <a:rPr lang="en-JP" sz="7200" b="1" dirty="0"/>
              <a:t>|</a:t>
            </a:r>
          </a:p>
        </p:txBody>
      </p:sp>
      <p:pic>
        <p:nvPicPr>
          <p:cNvPr id="6" name="Picture 5" descr="Map&#10;&#10;Description automatically generated">
            <a:extLst>
              <a:ext uri="{FF2B5EF4-FFF2-40B4-BE49-F238E27FC236}">
                <a16:creationId xmlns:a16="http://schemas.microsoft.com/office/drawing/2014/main" id="{C2851F55-2B19-724F-AE4C-398963AE67E1}"/>
              </a:ext>
            </a:extLst>
          </p:cNvPr>
          <p:cNvPicPr>
            <a:picLocks noChangeAspect="1"/>
          </p:cNvPicPr>
          <p:nvPr/>
        </p:nvPicPr>
        <p:blipFill>
          <a:blip r:embed="rId2"/>
          <a:stretch>
            <a:fillRect/>
          </a:stretch>
        </p:blipFill>
        <p:spPr>
          <a:xfrm>
            <a:off x="8625963" y="2893803"/>
            <a:ext cx="1731475" cy="3429000"/>
          </a:xfrm>
          <a:prstGeom prst="rect">
            <a:avLst/>
          </a:prstGeom>
        </p:spPr>
      </p:pic>
      <p:cxnSp>
        <p:nvCxnSpPr>
          <p:cNvPr id="8" name="Elbow Connector 7">
            <a:extLst>
              <a:ext uri="{FF2B5EF4-FFF2-40B4-BE49-F238E27FC236}">
                <a16:creationId xmlns:a16="http://schemas.microsoft.com/office/drawing/2014/main" id="{F77D6D78-5D24-AC42-8025-CB6075536D0A}"/>
              </a:ext>
            </a:extLst>
          </p:cNvPr>
          <p:cNvCxnSpPr>
            <a:cxnSpLocks/>
          </p:cNvCxnSpPr>
          <p:nvPr/>
        </p:nvCxnSpPr>
        <p:spPr>
          <a:xfrm>
            <a:off x="4315968" y="4133088"/>
            <a:ext cx="2743200" cy="1572768"/>
          </a:xfrm>
          <a:prstGeom prst="bentConnector3">
            <a:avLst>
              <a:gd name="adj1" fmla="val 667"/>
            </a:avLst>
          </a:prstGeom>
          <a:ln w="1016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D1BB2C-B4BC-5340-BBE3-BCDBB88A38B5}"/>
              </a:ext>
            </a:extLst>
          </p:cNvPr>
          <p:cNvSpPr txBox="1"/>
          <p:nvPr/>
        </p:nvSpPr>
        <p:spPr>
          <a:xfrm>
            <a:off x="4893042" y="4567588"/>
            <a:ext cx="1300164" cy="584775"/>
          </a:xfrm>
          <a:prstGeom prst="rect">
            <a:avLst/>
          </a:prstGeom>
          <a:noFill/>
        </p:spPr>
        <p:txBody>
          <a:bodyPr wrap="none" rtlCol="0">
            <a:spAutoFit/>
          </a:bodyPr>
          <a:lstStyle/>
          <a:p>
            <a:r>
              <a:rPr lang="en-JP" sz="3200" b="1" dirty="0"/>
              <a:t>True?</a:t>
            </a:r>
          </a:p>
        </p:txBody>
      </p:sp>
    </p:spTree>
    <p:extLst>
      <p:ext uri="{BB962C8B-B14F-4D97-AF65-F5344CB8AC3E}">
        <p14:creationId xmlns:p14="http://schemas.microsoft.com/office/powerpoint/2010/main" val="183379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99C4-756A-DF4A-962A-AC84DB2FF4C6}"/>
              </a:ext>
            </a:extLst>
          </p:cNvPr>
          <p:cNvSpPr>
            <a:spLocks noGrp="1"/>
          </p:cNvSpPr>
          <p:nvPr>
            <p:ph type="title"/>
          </p:nvPr>
        </p:nvSpPr>
        <p:spPr/>
        <p:txBody>
          <a:bodyPr/>
          <a:lstStyle/>
          <a:p>
            <a:r>
              <a:rPr lang="en-US" dirty="0"/>
              <a:t>Data acquisition and cleaning</a:t>
            </a:r>
            <a:endParaRPr lang="en-JP" dirty="0"/>
          </a:p>
        </p:txBody>
      </p:sp>
      <p:sp>
        <p:nvSpPr>
          <p:cNvPr id="3" name="Content Placeholder 2">
            <a:extLst>
              <a:ext uri="{FF2B5EF4-FFF2-40B4-BE49-F238E27FC236}">
                <a16:creationId xmlns:a16="http://schemas.microsoft.com/office/drawing/2014/main" id="{4902B179-966F-F841-B58D-8FB44F27FA62}"/>
              </a:ext>
            </a:extLst>
          </p:cNvPr>
          <p:cNvSpPr>
            <a:spLocks noGrp="1"/>
          </p:cNvSpPr>
          <p:nvPr>
            <p:ph idx="1"/>
          </p:nvPr>
        </p:nvSpPr>
        <p:spPr/>
        <p:txBody>
          <a:bodyPr/>
          <a:lstStyle/>
          <a:p>
            <a:r>
              <a:rPr lang="en-US" dirty="0"/>
              <a:t>I will use Foursquare data in Manhattan. For all pizza restaurants in Manhattan with </a:t>
            </a:r>
            <a:r>
              <a:rPr lang="en-US" b="1" dirty="0"/>
              <a:t>similar rate </a:t>
            </a:r>
            <a:r>
              <a:rPr lang="en-US" dirty="0"/>
              <a:t>(6-8 range out of 10), I will see if the </a:t>
            </a:r>
            <a:r>
              <a:rPr lang="en-US" b="1" dirty="0"/>
              <a:t>pizza</a:t>
            </a:r>
            <a:r>
              <a:rPr lang="en-US" dirty="0"/>
              <a:t> </a:t>
            </a:r>
            <a:r>
              <a:rPr lang="en-US" b="1" dirty="0"/>
              <a:t>restaurants</a:t>
            </a:r>
            <a:r>
              <a:rPr lang="en-US" dirty="0"/>
              <a:t> in the near the center of Manhattan has more likes (to estimate # of customers).</a:t>
            </a:r>
            <a:endParaRPr lang="en-JP" dirty="0"/>
          </a:p>
          <a:p>
            <a:r>
              <a:rPr lang="en-JP" dirty="0"/>
              <a:t>Location Data of shops: Forsquare API </a:t>
            </a:r>
          </a:p>
          <a:p>
            <a:r>
              <a:rPr lang="en-JP" dirty="0"/>
              <a:t>Shop Ratings: Forsuare API</a:t>
            </a:r>
          </a:p>
          <a:p>
            <a:endParaRPr lang="en-JP" dirty="0"/>
          </a:p>
        </p:txBody>
      </p:sp>
    </p:spTree>
    <p:extLst>
      <p:ext uri="{BB962C8B-B14F-4D97-AF65-F5344CB8AC3E}">
        <p14:creationId xmlns:p14="http://schemas.microsoft.com/office/powerpoint/2010/main" val="1749902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54</TotalTime>
  <Words>564</Words>
  <Application>Microsoft Macintosh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MS Shell Dlg 2</vt:lpstr>
      <vt:lpstr>Arial</vt:lpstr>
      <vt:lpstr>Wingdings</vt:lpstr>
      <vt:lpstr>Wingdings 3</vt:lpstr>
      <vt:lpstr>Madison</vt:lpstr>
      <vt:lpstr>Test of Hotelling’s Law at Manhattan</vt:lpstr>
      <vt:lpstr>Test about the Hotelling’s Law  If it actually works in real business environment</vt:lpstr>
      <vt:lpstr>Hotteling’s Law</vt:lpstr>
      <vt:lpstr>Hotteling’s Law</vt:lpstr>
      <vt:lpstr>Hotteling’s Law</vt:lpstr>
      <vt:lpstr>Hotteling’s Law</vt:lpstr>
      <vt:lpstr>Hotteling’s Law</vt:lpstr>
      <vt:lpstr>Hotteling’s Law</vt:lpstr>
      <vt:lpstr>Data acquisition and cleaning</vt:lpstr>
      <vt:lpstr>Pizza Restaurant in Manhattan (n = 265)</vt:lpstr>
      <vt:lpstr>Sample Stats</vt:lpstr>
      <vt:lpstr>Sample Stats -2</vt:lpstr>
      <vt:lpstr>Pizza Restaurant in Manhattan With Ratings between 6 to 8  (n = 52)</vt:lpstr>
      <vt:lpstr>Calculate Euclidean Distance (a^2 + b^2 = c^2)</vt:lpstr>
      <vt:lpstr>Test of ANOVA (Omit Expration sinece its out of scope) </vt:lpstr>
      <vt:lpstr>Conclution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of Hotelling’s Law at Manhattan</dc:title>
  <dc:creator>Shusei Yokoi</dc:creator>
  <cp:lastModifiedBy>Shusei Yokoi</cp:lastModifiedBy>
  <cp:revision>7</cp:revision>
  <dcterms:created xsi:type="dcterms:W3CDTF">2021-08-23T09:55:29Z</dcterms:created>
  <dcterms:modified xsi:type="dcterms:W3CDTF">2021-08-23T10:50:13Z</dcterms:modified>
</cp:coreProperties>
</file>